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75" r:id="rId4"/>
    <p:sldId id="290" r:id="rId5"/>
    <p:sldId id="263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5" r:id="rId16"/>
    <p:sldId id="316" r:id="rId17"/>
    <p:sldId id="317" r:id="rId18"/>
    <p:sldId id="318" r:id="rId19"/>
    <p:sldId id="314" r:id="rId20"/>
    <p:sldId id="344" r:id="rId21"/>
    <p:sldId id="302" r:id="rId22"/>
    <p:sldId id="319" r:id="rId23"/>
    <p:sldId id="320" r:id="rId24"/>
    <p:sldId id="335" r:id="rId25"/>
    <p:sldId id="321" r:id="rId26"/>
    <p:sldId id="322" r:id="rId27"/>
    <p:sldId id="323" r:id="rId28"/>
    <p:sldId id="324" r:id="rId29"/>
    <p:sldId id="325" r:id="rId30"/>
    <p:sldId id="326" r:id="rId31"/>
    <p:sldId id="327" r:id="rId32"/>
    <p:sldId id="342" r:id="rId33"/>
    <p:sldId id="301" r:id="rId34"/>
    <p:sldId id="328" r:id="rId35"/>
    <p:sldId id="329" r:id="rId36"/>
    <p:sldId id="330" r:id="rId37"/>
    <p:sldId id="331" r:id="rId38"/>
    <p:sldId id="332" r:id="rId39"/>
    <p:sldId id="333" r:id="rId40"/>
    <p:sldId id="334" r:id="rId41"/>
    <p:sldId id="336" r:id="rId42"/>
    <p:sldId id="337" r:id="rId43"/>
    <p:sldId id="343" r:id="rId44"/>
    <p:sldId id="338" r:id="rId45"/>
    <p:sldId id="339" r:id="rId46"/>
    <p:sldId id="340" r:id="rId47"/>
    <p:sldId id="341" r:id="rId4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0884"/>
  </p:normalViewPr>
  <p:slideViewPr>
    <p:cSldViewPr snapToGrid="0" snapToObjects="1">
      <p:cViewPr varScale="1">
        <p:scale>
          <a:sx n="48" d="100"/>
          <a:sy n="48" d="100"/>
        </p:scale>
        <p:origin x="-120" y="-71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0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153347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8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We’ll go over the student questions, then give you time to work</a:t>
            </a:r>
            <a:r>
              <a:rPr lang="en-US" baseline="0" dirty="0" smtClean="0"/>
              <a:t>. As you figure out what’s going on, you can ask the person next to you if they found the same thing.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228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selectors</a:t>
            </a:r>
            <a:r>
              <a:rPr lang="en-US" baseline="0" dirty="0" smtClean="0"/>
              <a:t> are identical, t</a:t>
            </a:r>
            <a:r>
              <a:rPr lang="en-US" dirty="0" smtClean="0"/>
              <a:t>he rule that comes later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“The element that contains it”: you</a:t>
            </a:r>
            <a:r>
              <a:rPr lang="en-US" baseline="0" dirty="0" smtClean="0"/>
              <a:t> can see this on developer tools, when you mouse over elements in the console.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</a:t>
            </a:r>
            <a:r>
              <a:rPr lang="en-US" baseline="0" dirty="0" smtClean="0"/>
              <a:t> 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323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</a:t>
            </a:r>
            <a:r>
              <a:rPr lang="en-US" baseline="0" dirty="0" smtClean="0"/>
              <a:t> all elements have opening and closing tags? (No) What do you call elements that don’t? (empty elements)</a:t>
            </a:r>
          </a:p>
          <a:p>
            <a:r>
              <a:rPr lang="en-US" baseline="0" dirty="0" smtClean="0"/>
              <a:t>What’s an example of an empty element? (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What is structural HTML for? Don’t use the word structure. (Describing where items are on a page)</a:t>
            </a:r>
          </a:p>
          <a:p>
            <a:r>
              <a:rPr lang="en-US" baseline="0" dirty="0" smtClean="0"/>
              <a:t>What does semantic HTML describe? (The amount of emphasis on words, the meaning of things on the page)</a:t>
            </a:r>
          </a:p>
          <a:p>
            <a:r>
              <a:rPr lang="en-US" baseline="0" dirty="0" smtClean="0"/>
              <a:t>How do you access a file in the same folder? 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folder within that same folder? </a:t>
            </a:r>
            <a:r>
              <a:rPr lang="en-US" baseline="0" dirty="0" err="1" smtClean="0"/>
              <a:t>foldername</a:t>
            </a:r>
            <a:r>
              <a:rPr lang="en-US" baseline="0" dirty="0" smtClean="0"/>
              <a:t>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parent folder? ../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00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finished with this,</a:t>
            </a:r>
            <a:r>
              <a:rPr lang="en-US" baseline="0" dirty="0" smtClean="0"/>
              <a:t> two options: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-recreate page, but this time start with no HTML.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-Try creating (or studying) the chapter 11 example. http://</a:t>
            </a:r>
            <a:r>
              <a:rPr lang="en-US" baseline="0" dirty="0" err="1" smtClean="0"/>
              <a:t>www.htmlandcssbook.com</a:t>
            </a:r>
            <a:r>
              <a:rPr lang="en-US" baseline="0" dirty="0" smtClean="0"/>
              <a:t>/code-samples/chapter-11/</a:t>
            </a:r>
            <a:r>
              <a:rPr lang="en-US" baseline="0" dirty="0" err="1" smtClean="0"/>
              <a:t>example.html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the topics covered:</a:t>
            </a:r>
          </a:p>
          <a:p>
            <a:r>
              <a:rPr lang="en-US" dirty="0" smtClean="0"/>
              <a:t>Topics: div, span, CSS</a:t>
            </a:r>
          </a:p>
          <a:p>
            <a:r>
              <a:rPr lang="en-US" dirty="0" smtClean="0"/>
              <a:t>New</a:t>
            </a:r>
            <a:r>
              <a:rPr lang="en-US" baseline="0" dirty="0" smtClean="0"/>
              <a:t> Processes: (link CSS page to HTML document)</a:t>
            </a:r>
            <a:endParaRPr lang="en-US" dirty="0" smtClean="0"/>
          </a:p>
          <a:p>
            <a:r>
              <a:rPr lang="en-US" baseline="0" dirty="0" smtClean="0"/>
              <a:t>Overall:</a:t>
            </a:r>
          </a:p>
          <a:p>
            <a:r>
              <a:rPr lang="en-US" baseline="0" dirty="0" smtClean="0"/>
              <a:t>-What went well?</a:t>
            </a:r>
          </a:p>
          <a:p>
            <a:r>
              <a:rPr lang="en-US" baseline="0" dirty="0" smtClean="0"/>
              <a:t>-What could have gone better?</a:t>
            </a:r>
          </a:p>
          <a:p>
            <a:r>
              <a:rPr lang="en-US" baseline="0" dirty="0" smtClean="0"/>
              <a:t>-What will do we to improve?</a:t>
            </a:r>
          </a:p>
        </p:txBody>
      </p:sp>
    </p:spTree>
    <p:extLst>
      <p:ext uri="{BB962C8B-B14F-4D97-AF65-F5344CB8AC3E}">
        <p14:creationId xmlns:p14="http://schemas.microsoft.com/office/powerpoint/2010/main" val="8836248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53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Property: refers to the aspect</a:t>
            </a:r>
            <a:r>
              <a:rPr lang="en-US" baseline="0" dirty="0" smtClean="0"/>
              <a:t> of the element that you want to change. E.g. color, font, width, border</a:t>
            </a:r>
          </a:p>
          <a:p>
            <a:r>
              <a:rPr lang="en-US" baseline="0" dirty="0" smtClean="0"/>
              <a:t>Value: the setting you want to use for that property. E.g. red, </a:t>
            </a:r>
            <a:r>
              <a:rPr lang="en-US" baseline="0" dirty="0" err="1" smtClean="0"/>
              <a:t>monospace</a:t>
            </a:r>
            <a:r>
              <a:rPr lang="en-US" baseline="0" dirty="0" smtClean="0"/>
              <a:t>, 100%, thick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22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/>
              <a:t>Selector: tells you which element the rule applies to.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Declaration: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 tells you how the element should be styled.</a:t>
            </a:r>
            <a:endParaRPr kumimoji="0" lang="en-US" sz="2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13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Sometimes, CSS rules overlap on the same element or elements. Browsers</a:t>
            </a:r>
            <a:r>
              <a:rPr lang="en-US" baseline="0" dirty="0" smtClean="0"/>
              <a:t> use precedence rules to sort out which rule should really be used in those situations.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detroitedisonpsa.or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detroitedisonpsa.or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Day </a:t>
            </a:r>
            <a:r>
              <a:rPr lang="en-US" dirty="0" smtClean="0"/>
              <a:t>4</a:t>
            </a:r>
            <a:r>
              <a:rPr dirty="0" smtClean="0"/>
              <a:t> </a:t>
            </a:r>
            <a:r>
              <a:rPr dirty="0"/>
              <a:t>(MM/DD/YYYY)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D-Code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&lt;span&gt;&lt;/span&gt;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inline element</a:t>
            </a:r>
          </a:p>
          <a:p>
            <a:r>
              <a:rPr lang="en-US" dirty="0" smtClean="0"/>
              <a:t>Used to group elements on one line together</a:t>
            </a:r>
          </a:p>
          <a:p>
            <a:r>
              <a:rPr lang="en-US" dirty="0" smtClean="0"/>
              <a:t>Usually used to make some items appear a certain way with CSS</a:t>
            </a:r>
          </a:p>
          <a:p>
            <a:pPr lvl="1"/>
            <a:r>
              <a:rPr lang="en-US" dirty="0" smtClean="0"/>
              <a:t>Example: use span within a &lt;p&gt; element</a:t>
            </a:r>
          </a:p>
        </p:txBody>
      </p:sp>
    </p:spTree>
    <p:extLst>
      <p:ext uri="{BB962C8B-B14F-4D97-AF65-F5344CB8AC3E}">
        <p14:creationId xmlns:p14="http://schemas.microsoft.com/office/powerpoint/2010/main" val="21305495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Open </a:t>
            </a:r>
            <a:r>
              <a:rPr lang="en-US" dirty="0" err="1" smtClean="0"/>
              <a:t>HelloWorldHTML.html</a:t>
            </a:r>
            <a:endParaRPr lang="en-US" dirty="0" smtClean="0"/>
          </a:p>
          <a:p>
            <a:r>
              <a:rPr lang="en-US" dirty="0" smtClean="0"/>
              <a:t>Create a div tag with an id of “header” to surround the first three elements</a:t>
            </a:r>
          </a:p>
          <a:p>
            <a:pPr marL="0" indent="0">
              <a:buNone/>
            </a:pPr>
            <a:r>
              <a:rPr lang="en-US" dirty="0" smtClean="0"/>
              <a:t>&lt;body&gt;</a:t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/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dirty="0"/>
              <a:t>=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“header”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&lt;h1 align=“center”&gt;Hello World!!&lt;/h1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&lt;h2&gt;by: (your name here)&lt;/h2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&lt;p&gt;You just wrote a webpage using HTML at &lt;a </a:t>
            </a:r>
            <a:r>
              <a:rPr lang="en-US" dirty="0" err="1"/>
              <a:t>href</a:t>
            </a:r>
            <a:r>
              <a:rPr lang="en-US" dirty="0"/>
              <a:t>=</a:t>
            </a:r>
            <a:r>
              <a:rPr lang="en-US" dirty="0">
                <a:hlinkClick r:id="rId2"/>
              </a:rPr>
              <a:t>http://www.detroitedisonpsa.org</a:t>
            </a:r>
            <a:r>
              <a:rPr lang="en-US" dirty="0"/>
              <a:t>&gt;DEPSA&lt;/a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&lt;/p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smtClean="0">
                <a:solidFill>
                  <a:srgbClr val="FF0000"/>
                </a:solidFill>
              </a:rPr>
              <a:t>div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685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“background:#FF0000”</a:t>
            </a:r>
            <a:r>
              <a:rPr lang="en-US" dirty="0"/>
              <a:t> </a:t>
            </a:r>
            <a:r>
              <a:rPr lang="en-US" dirty="0" smtClean="0"/>
              <a:t>to the &lt;div&gt;.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5836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Create a span tag with an id of “html” to surround the words “wrote a webpage using HTML”.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chemeClr val="tx1"/>
                </a:solidFill>
              </a:rPr>
              <a:t>div id=“header”</a:t>
            </a:r>
            <a:r>
              <a:rPr lang="en-US" dirty="0" smtClean="0">
                <a:solidFill>
                  <a:schemeClr val="tx1"/>
                </a:solidFill>
              </a:rPr>
              <a:t>&gt;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/>
              <a:t>&lt;h1 align=“center”&gt;Hello World!!&lt;/h1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&lt;h2&gt;by: (your name here)&lt;/h2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&lt;p&gt;You </a:t>
            </a:r>
            <a:r>
              <a:rPr lang="en-US" dirty="0" smtClean="0"/>
              <a:t>just &lt;</a:t>
            </a:r>
            <a:r>
              <a:rPr lang="en-US" dirty="0" smtClean="0">
                <a:solidFill>
                  <a:srgbClr val="FF0000"/>
                </a:solidFill>
              </a:rPr>
              <a:t>span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wrotepage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”</a:t>
            </a:r>
            <a:r>
              <a:rPr lang="en-US" dirty="0" smtClean="0"/>
              <a:t>&gt;wrote </a:t>
            </a:r>
            <a:r>
              <a:rPr lang="en-US" dirty="0"/>
              <a:t>a webpage using </a:t>
            </a:r>
            <a:r>
              <a:rPr lang="en-US" dirty="0" smtClean="0"/>
              <a:t>HTML&lt;</a:t>
            </a:r>
            <a:r>
              <a:rPr lang="en-US" dirty="0" smtClean="0">
                <a:solidFill>
                  <a:srgbClr val="FF0000"/>
                </a:solidFill>
              </a:rPr>
              <a:t>/span</a:t>
            </a:r>
            <a:r>
              <a:rPr lang="en-US" dirty="0" smtClean="0"/>
              <a:t>&gt; </a:t>
            </a:r>
            <a:r>
              <a:rPr lang="en-US" dirty="0"/>
              <a:t>at &lt;a </a:t>
            </a:r>
            <a:r>
              <a:rPr lang="en-US" dirty="0" err="1"/>
              <a:t>href</a:t>
            </a:r>
            <a:r>
              <a:rPr lang="en-US" dirty="0"/>
              <a:t>=</a:t>
            </a:r>
            <a:r>
              <a:rPr lang="en-US" dirty="0">
                <a:hlinkClick r:id="rId2"/>
              </a:rPr>
              <a:t>http://www.detroitedisonpsa.org</a:t>
            </a:r>
            <a:r>
              <a:rPr lang="en-US" dirty="0"/>
              <a:t>&gt;DEPSA&lt;/a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&lt;/p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&lt;/</a:t>
            </a:r>
            <a:r>
              <a:rPr lang="en-US" dirty="0" smtClean="0"/>
              <a:t>div&gt;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5208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“color:#0000FF”</a:t>
            </a:r>
            <a:r>
              <a:rPr lang="en-US" dirty="0"/>
              <a:t> </a:t>
            </a:r>
            <a:r>
              <a:rPr lang="en-US" dirty="0" smtClean="0"/>
              <a:t>to the &lt;span&gt;.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5071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(There are a lot of steps, so hold on!!)</a:t>
            </a:r>
          </a:p>
          <a:p>
            <a:r>
              <a:rPr lang="en-US" dirty="0" smtClean="0"/>
              <a:t>Now delete the style attributes you just added to &lt;div&gt; and &lt;span&gt;.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Open a new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Write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17635880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#header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background-color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red;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#</a:t>
            </a:r>
            <a:r>
              <a:rPr lang="en-US" dirty="0" err="1" smtClean="0">
                <a:solidFill>
                  <a:schemeClr val="tx1"/>
                </a:solidFill>
              </a:rPr>
              <a:t>wrotepage</a:t>
            </a:r>
            <a:r>
              <a:rPr lang="en-US" dirty="0" smtClean="0">
                <a:solidFill>
                  <a:schemeClr val="tx1"/>
                </a:solidFill>
              </a:rPr>
              <a:t>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green;</a:t>
            </a:r>
            <a:br>
              <a:rPr lang="en-US" dirty="0" smtClean="0">
                <a:solidFill>
                  <a:srgbClr val="308B16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662371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Go to File &gt; Save As…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folder called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in the same folder that holds 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Inside this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folder, save the document as index-</a:t>
            </a:r>
            <a:r>
              <a:rPr lang="en-US" dirty="0" err="1" smtClean="0">
                <a:solidFill>
                  <a:schemeClr val="tx1"/>
                </a:solidFill>
              </a:rPr>
              <a:t>stylesheet.css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29366036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Go back to 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Add &lt;link </a:t>
            </a:r>
            <a:r>
              <a:rPr lang="en-US" dirty="0" err="1" smtClean="0">
                <a:solidFill>
                  <a:schemeClr val="tx1"/>
                </a:solidFill>
              </a:rPr>
              <a:t>href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/index-</a:t>
            </a:r>
            <a:r>
              <a:rPr lang="en-US" dirty="0" err="1" smtClean="0">
                <a:solidFill>
                  <a:schemeClr val="tx1"/>
                </a:solidFill>
              </a:rPr>
              <a:t>stylesheet.css</a:t>
            </a:r>
            <a:r>
              <a:rPr lang="en-US" dirty="0" smtClean="0">
                <a:solidFill>
                  <a:schemeClr val="tx1"/>
                </a:solidFill>
              </a:rPr>
              <a:t>” </a:t>
            </a:r>
            <a:r>
              <a:rPr lang="en-US" dirty="0" err="1" smtClean="0">
                <a:solidFill>
                  <a:schemeClr val="tx1"/>
                </a:solidFill>
              </a:rPr>
              <a:t>rel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err="1" smtClean="0">
                <a:solidFill>
                  <a:schemeClr val="tx1"/>
                </a:solidFill>
              </a:rPr>
              <a:t>stylesheet</a:t>
            </a:r>
            <a:r>
              <a:rPr lang="en-US" dirty="0" smtClean="0">
                <a:solidFill>
                  <a:schemeClr val="tx1"/>
                </a:solidFill>
              </a:rPr>
              <a:t>”&gt; to the &lt;head&gt; element.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Save the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Refresh the page (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r>
              <a:rPr lang="en-US" dirty="0" smtClean="0">
                <a:solidFill>
                  <a:schemeClr val="tx1"/>
                </a:solidFill>
              </a:rPr>
              <a:t>) in the browser.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What happens? Discuss.</a:t>
            </a:r>
          </a:p>
        </p:txBody>
      </p:sp>
    </p:spTree>
    <p:extLst>
      <p:ext uri="{BB962C8B-B14F-4D97-AF65-F5344CB8AC3E}">
        <p14:creationId xmlns:p14="http://schemas.microsoft.com/office/powerpoint/2010/main" val="6003287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Takeaway: &lt;div&gt; and &lt;span&gt; are useful for grouping items together, and for styling them…</a:t>
            </a:r>
          </a:p>
          <a:p>
            <a:r>
              <a:rPr lang="en-US" dirty="0" smtClean="0"/>
              <a:t>But what is this CSS magic?</a:t>
            </a:r>
          </a:p>
        </p:txBody>
      </p:sp>
    </p:spTree>
    <p:extLst>
      <p:ext uri="{BB962C8B-B14F-4D97-AF65-F5344CB8AC3E}">
        <p14:creationId xmlns:p14="http://schemas.microsoft.com/office/powerpoint/2010/main" val="18722932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Welcome!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69778732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About CSS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80017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Stands for “cascading style sheets”</a:t>
            </a:r>
            <a:endParaRPr lang="en-US" dirty="0"/>
          </a:p>
          <a:p>
            <a:r>
              <a:rPr lang="en-US" dirty="0" smtClean="0"/>
              <a:t>Controls the presentation of the page</a:t>
            </a:r>
          </a:p>
          <a:p>
            <a:r>
              <a:rPr lang="en-US" dirty="0" smtClean="0"/>
              <a:t>Separates presentation from content</a:t>
            </a:r>
          </a:p>
          <a:p>
            <a:r>
              <a:rPr lang="en-US" dirty="0" smtClean="0"/>
              <a:t>Read from top to bottom</a:t>
            </a:r>
          </a:p>
        </p:txBody>
      </p:sp>
    </p:spTree>
    <p:extLst>
      <p:ext uri="{BB962C8B-B14F-4D97-AF65-F5344CB8AC3E}">
        <p14:creationId xmlns:p14="http://schemas.microsoft.com/office/powerpoint/2010/main" val="34189842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Applies rules to different parts of HTML text to make it look different</a:t>
            </a:r>
          </a:p>
          <a:p>
            <a:r>
              <a:rPr lang="en-US" dirty="0" smtClean="0"/>
              <a:t>Treats each element like it lives in an invisible box, then applies that rule to everything in the box.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2519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usually a good idea to put your CSS in a separate document. That way, you can switch styles by just changing a link.</a:t>
            </a:r>
          </a:p>
          <a:p>
            <a:r>
              <a:rPr lang="en-US" dirty="0" smtClean="0"/>
              <a:t>If you have to put it in the same document, you can put the CSS code in a &lt;style&gt;&lt;/style&gt; element.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30390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608" y="4401085"/>
            <a:ext cx="6693871" cy="50204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2500" y="2887368"/>
            <a:ext cx="11099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declaration is made up of a property and a value. </a:t>
            </a:r>
          </a:p>
        </p:txBody>
      </p:sp>
    </p:spTree>
    <p:extLst>
      <p:ext uri="{BB962C8B-B14F-4D97-AF65-F5344CB8AC3E}">
        <p14:creationId xmlns:p14="http://schemas.microsoft.com/office/powerpoint/2010/main" val="30325343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222" y="4303017"/>
            <a:ext cx="6574063" cy="49305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52500" y="2887368"/>
            <a:ext cx="1109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rule is made up of a selector and a declaration. </a:t>
            </a:r>
          </a:p>
        </p:txBody>
      </p:sp>
    </p:spTree>
    <p:extLst>
      <p:ext uri="{BB962C8B-B14F-4D97-AF65-F5344CB8AC3E}">
        <p14:creationId xmlns:p14="http://schemas.microsoft.com/office/powerpoint/2010/main" val="21419340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Rules can be made for element ids (# in front of selector)</a:t>
            </a:r>
          </a:p>
          <a:p>
            <a:pPr marL="0" indent="0" algn="ctr">
              <a:buNone/>
            </a:pPr>
            <a:r>
              <a:rPr lang="en-US" dirty="0" smtClean="0"/>
              <a:t>#</a:t>
            </a:r>
            <a:r>
              <a:rPr lang="en-US" dirty="0" err="1" smtClean="0"/>
              <a:t>idname</a:t>
            </a:r>
            <a:r>
              <a:rPr lang="en-US" dirty="0" smtClean="0"/>
              <a:t> {</a:t>
            </a:r>
            <a:br>
              <a:rPr lang="en-US" dirty="0" smtClean="0"/>
            </a:br>
            <a:r>
              <a:rPr lang="en-US" dirty="0" smtClean="0"/>
              <a:t>…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  <a:p>
            <a:r>
              <a:rPr lang="en-US" dirty="0" smtClean="0"/>
              <a:t>Or they can be made for all of a certain type of element. Nothing required in front of selector.</a:t>
            </a:r>
          </a:p>
          <a:p>
            <a:pPr marL="0" indent="0" algn="ctr">
              <a:buNone/>
            </a:pPr>
            <a:r>
              <a:rPr lang="en-US" dirty="0" smtClean="0"/>
              <a:t>body 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…</a:t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0572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We can also make rules for something called a </a:t>
            </a:r>
            <a:r>
              <a:rPr lang="en-US" dirty="0" smtClean="0"/>
              <a:t>class.</a:t>
            </a:r>
            <a:r>
              <a:rPr lang="en-US" b="1" dirty="0" smtClean="0"/>
              <a:t> A class is just another attribute you give an element to identify it, kind of like a label for grouping different elements together.</a:t>
            </a:r>
          </a:p>
          <a:p>
            <a:r>
              <a:rPr lang="en-US" b="1" dirty="0" smtClean="0"/>
              <a:t>A CSS rule for a class will have a period in front of it.</a:t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.</a:t>
            </a:r>
            <a:r>
              <a:rPr lang="en-US" dirty="0" err="1" smtClean="0"/>
              <a:t>thisclass</a:t>
            </a:r>
            <a:r>
              <a:rPr lang="en-US" dirty="0" smtClean="0"/>
              <a:t> 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…</a:t>
            </a:r>
            <a:br>
              <a:rPr lang="en-US" dirty="0"/>
            </a:br>
            <a:r>
              <a:rPr lang="en-US" dirty="0"/>
              <a:t>}</a:t>
            </a:r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9849350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Example: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/>
              <a:t>(</a:t>
            </a:r>
            <a:r>
              <a:rPr lang="en-US" b="1" dirty="0" smtClean="0"/>
              <a:t>HTML)</a:t>
            </a:r>
            <a:br>
              <a:rPr lang="en-US" b="1" dirty="0" smtClean="0"/>
            </a:br>
            <a:r>
              <a:rPr lang="en-US" b="1" dirty="0" smtClean="0"/>
              <a:t>&lt;div class=“page”&gt;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&lt;h1&gt;Potatoes&lt;/h1</a:t>
            </a:r>
            <a:r>
              <a:rPr lang="en-US" b="1" dirty="0" smtClean="0"/>
              <a:t>&gt;</a:t>
            </a:r>
            <a:br>
              <a:rPr lang="en-US" b="1" dirty="0" smtClean="0"/>
            </a:br>
            <a:r>
              <a:rPr lang="en-US" b="1" dirty="0"/>
              <a:t>	&lt;p&gt;There are so many types of potatoes.&lt;/p</a:t>
            </a:r>
            <a:r>
              <a:rPr lang="en-US" b="1" dirty="0" smtClean="0"/>
              <a:t>&gt;</a:t>
            </a:r>
            <a:br>
              <a:rPr lang="en-US" b="1" dirty="0" smtClean="0"/>
            </a:br>
            <a:r>
              <a:rPr lang="en-US" b="1" dirty="0"/>
              <a:t>&lt;/div&gt;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 smtClean="0"/>
              <a:t>(CSS)</a:t>
            </a:r>
            <a:br>
              <a:rPr lang="en-US" b="1" dirty="0" smtClean="0"/>
            </a:br>
            <a:r>
              <a:rPr lang="en-US" b="1" dirty="0" smtClean="0"/>
              <a:t>.page {</a:t>
            </a:r>
            <a:br>
              <a:rPr lang="en-US" b="1" dirty="0" smtClean="0"/>
            </a:br>
            <a:r>
              <a:rPr lang="en-US" b="1" dirty="0" smtClean="0">
                <a:solidFill>
                  <a:srgbClr val="FFFF00"/>
                </a:solidFill>
              </a:rPr>
              <a:t>border</a:t>
            </a:r>
            <a:r>
              <a:rPr lang="en-US" b="1" dirty="0" smtClean="0"/>
              <a:t>: </a:t>
            </a:r>
            <a:r>
              <a:rPr lang="en-US" b="1" dirty="0" smtClean="0">
                <a:solidFill>
                  <a:srgbClr val="308B16"/>
                </a:solidFill>
              </a:rPr>
              <a:t>1px solid</a:t>
            </a:r>
            <a:r>
              <a:rPr lang="en-US" b="1" dirty="0" smtClean="0"/>
              <a:t>;</a:t>
            </a:r>
            <a:br>
              <a:rPr lang="en-US" b="1" dirty="0" smtClean="0"/>
            </a:br>
            <a:r>
              <a:rPr lang="en-US" b="1" dirty="0" smtClean="0">
                <a:solidFill>
                  <a:srgbClr val="FFFF00"/>
                </a:solidFill>
              </a:rPr>
              <a:t>background-color</a:t>
            </a:r>
            <a:r>
              <a:rPr lang="en-US" b="1" dirty="0" smtClean="0"/>
              <a:t>: </a:t>
            </a:r>
            <a:r>
              <a:rPr lang="en-US" b="1" dirty="0" smtClean="0">
                <a:solidFill>
                  <a:schemeClr val="accent3"/>
                </a:solidFill>
              </a:rPr>
              <a:t>#</a:t>
            </a:r>
            <a:r>
              <a:rPr lang="en-US" b="1" dirty="0" err="1" smtClean="0">
                <a:solidFill>
                  <a:schemeClr val="accent3"/>
                </a:solidFill>
              </a:rPr>
              <a:t>efefef</a:t>
            </a:r>
            <a:r>
              <a:rPr lang="en-US" b="1" dirty="0" smtClean="0"/>
              <a:t>;</a:t>
            </a:r>
            <a:br>
              <a:rPr lang="en-US" b="1" dirty="0" smtClean="0"/>
            </a:br>
            <a:r>
              <a:rPr lang="en-US" b="1" dirty="0" smtClean="0"/>
              <a:t>}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24916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5622758"/>
          </a:xfrm>
        </p:spPr>
        <p:txBody>
          <a:bodyPr anchor="t"/>
          <a:lstStyle/>
          <a:p>
            <a:r>
              <a:rPr lang="en-US" dirty="0" smtClean="0"/>
              <a:t>Block &amp; Inline Elements</a:t>
            </a:r>
          </a:p>
          <a:p>
            <a:r>
              <a:rPr lang="en-US" dirty="0" smtClean="0"/>
              <a:t>About CSS</a:t>
            </a:r>
            <a:endParaRPr lang="en-US" dirty="0"/>
          </a:p>
          <a:p>
            <a:r>
              <a:rPr lang="en-US" dirty="0" smtClean="0"/>
              <a:t>CSS Style Precedence</a:t>
            </a:r>
            <a:endParaRPr lang="en-US" dirty="0"/>
          </a:p>
          <a:p>
            <a:r>
              <a:rPr lang="en-US" dirty="0" smtClean="0"/>
              <a:t>Style a Sample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7848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Once you know how to write a CSS rule, you can just keep learning what declarations to use (and how) on different elements!</a:t>
            </a:r>
          </a:p>
        </p:txBody>
      </p:sp>
    </p:spTree>
    <p:extLst>
      <p:ext uri="{BB962C8B-B14F-4D97-AF65-F5344CB8AC3E}">
        <p14:creationId xmlns:p14="http://schemas.microsoft.com/office/powerpoint/2010/main" val="11364141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https://lh3.googleusercontent.com/WI4DxJIGeYRl5Jf9Mm7LQTHXSn5LH9iyyX_Vb-hcSrhCXeRb-R1nit5nXxEFHTSGVCq3CuSHXafmeuaJneN-G6wYWpvkP84Ga2EdZpptTZvAWd4xvecDlD-eGMwcOTTzeuqE8n-Z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634" y="0"/>
            <a:ext cx="6539273" cy="975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94139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18341941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CSS Style Precedence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605046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Style Precedence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You’re going to teach us (yes, you read that right) which CSS rules are most important in conflict situations.</a:t>
            </a:r>
          </a:p>
        </p:txBody>
      </p:sp>
    </p:spTree>
    <p:extLst>
      <p:ext uri="{BB962C8B-B14F-4D97-AF65-F5344CB8AC3E}">
        <p14:creationId xmlns:p14="http://schemas.microsoft.com/office/powerpoint/2010/main" val="32675353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[0]= “Last Rule”</a:t>
            </a:r>
            <a:r>
              <a:rPr lang="en-US" dirty="0"/>
              <a:t>;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[1]= “Specificity”;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eacher[0] = “Important”;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eacher[1] = “Inheritance”;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(Questions on the next slide)</a:t>
            </a:r>
          </a:p>
        </p:txBody>
      </p:sp>
    </p:spTree>
    <p:extLst>
      <p:ext uri="{BB962C8B-B14F-4D97-AF65-F5344CB8AC3E}">
        <p14:creationId xmlns:p14="http://schemas.microsoft.com/office/powerpoint/2010/main" val="13700669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“Last Rule”:</a:t>
            </a:r>
          </a:p>
          <a:p>
            <a:r>
              <a:rPr lang="en-US" dirty="0" smtClean="0"/>
              <a:t>Make two CSS rules that apply to the same selector, but give them different values.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87263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“Specificity”:</a:t>
            </a:r>
          </a:p>
          <a:p>
            <a:r>
              <a:rPr lang="en-US" dirty="0" smtClean="0"/>
              <a:t>Make one CSS rule that applies to multiple elements on a page (e.g., to a certain tag).</a:t>
            </a:r>
          </a:p>
          <a:p>
            <a:r>
              <a:rPr lang="en-US" dirty="0" smtClean="0"/>
              <a:t>Then, make another that applies to just one of those elements (e.g., to a specific id or class).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35271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“Importance”:</a:t>
            </a:r>
          </a:p>
          <a:p>
            <a:r>
              <a:rPr lang="en-US" dirty="0" smtClean="0"/>
              <a:t>Putting !important after a value shows that it should take precedence over other rules that apply to the same element.</a:t>
            </a:r>
          </a:p>
          <a:p>
            <a:r>
              <a:rPr lang="en-US" dirty="0" smtClean="0"/>
              <a:t>div </a:t>
            </a:r>
            <a:r>
              <a:rPr lang="en-US" dirty="0" err="1" smtClean="0"/>
              <a:t>p.bio</a:t>
            </a:r>
            <a:r>
              <a:rPr lang="en-US" dirty="0" smtClean="0"/>
              <a:t> {</a:t>
            </a:r>
            <a:br>
              <a:rPr lang="en-US" dirty="0" smtClean="0"/>
            </a:br>
            <a:r>
              <a:rPr lang="en-US" dirty="0" smtClean="0">
                <a:solidFill>
                  <a:srgbClr val="FFFF00"/>
                </a:solidFill>
              </a:rPr>
              <a:t>font-size</a:t>
            </a:r>
            <a:r>
              <a:rPr lang="en-US" dirty="0" smtClean="0"/>
              <a:t>: </a:t>
            </a:r>
            <a:r>
              <a:rPr lang="en-US" dirty="0" smtClean="0">
                <a:solidFill>
                  <a:schemeClr val="accent3"/>
                </a:solidFill>
              </a:rPr>
              <a:t>14px !important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681690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“Inheritance”:</a:t>
            </a:r>
          </a:p>
          <a:p>
            <a:r>
              <a:rPr lang="en-US" dirty="0" smtClean="0"/>
              <a:t>An inherited property is one that is automatically applied to an element because it has already been applied to a parent element (the element that contains it).</a:t>
            </a:r>
          </a:p>
          <a:p>
            <a:r>
              <a:rPr lang="en-US" dirty="0" smtClean="0"/>
              <a:t>Example: specifying font-family and color properties on &lt;body&gt; makes them apply to most child elements.</a:t>
            </a:r>
          </a:p>
        </p:txBody>
      </p:sp>
    </p:spTree>
    <p:extLst>
      <p:ext uri="{BB962C8B-B14F-4D97-AF65-F5344CB8AC3E}">
        <p14:creationId xmlns:p14="http://schemas.microsoft.com/office/powerpoint/2010/main" val="23517515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533400" y="3225800"/>
            <a:ext cx="12085320" cy="3302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try{</a:t>
            </a:r>
            <a:r>
              <a:rPr lang="en-US" sz="7200" dirty="0" err="1" smtClean="0"/>
              <a:t>whatDoYouRemember</a:t>
            </a:r>
            <a:r>
              <a:rPr lang="en-US" sz="7200" dirty="0" smtClean="0"/>
              <a:t>();</a:t>
            </a:r>
            <a:r>
              <a:rPr lang="en-US" dirty="0" smtClean="0"/>
              <a:t>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29212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“Inheritance” (continued):</a:t>
            </a:r>
          </a:p>
          <a:p>
            <a:r>
              <a:rPr lang="en-US" dirty="0" smtClean="0"/>
              <a:t>If you want an element to inherit a property from its parent that it wouldn’t normally inherit, use the value inherit.</a:t>
            </a:r>
          </a:p>
          <a:p>
            <a:endParaRPr lang="en-US" dirty="0"/>
          </a:p>
          <a:p>
            <a:r>
              <a:rPr lang="en-US" dirty="0" smtClean="0"/>
              <a:t>.page {</a:t>
            </a:r>
            <a:br>
              <a:rPr lang="en-US" dirty="0" smtClean="0"/>
            </a:br>
            <a:r>
              <a:rPr lang="en-US" dirty="0" smtClean="0">
                <a:solidFill>
                  <a:srgbClr val="FFFF00"/>
                </a:solidFill>
              </a:rPr>
              <a:t>border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308B16"/>
                </a:solidFill>
              </a:rPr>
              <a:t>1px solid #665544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>
                <a:solidFill>
                  <a:srgbClr val="FFFF00"/>
                </a:solidFill>
              </a:rPr>
              <a:t>background-color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308B16"/>
                </a:solidFill>
              </a:rPr>
              <a:t>#</a:t>
            </a:r>
            <a:r>
              <a:rPr lang="en-US" dirty="0" err="1" smtClean="0">
                <a:solidFill>
                  <a:srgbClr val="308B16"/>
                </a:solidFill>
              </a:rPr>
              <a:t>efefef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>
                <a:solidFill>
                  <a:srgbClr val="FFFF00"/>
                </a:solidFill>
              </a:rPr>
              <a:t>padding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308B16"/>
                </a:solidFill>
              </a:rPr>
              <a:t>inherit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br>
              <a:rPr lang="en-US" dirty="0" smtClean="0"/>
            </a:b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40306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76" y="1365787"/>
            <a:ext cx="12584624" cy="7078851"/>
          </a:xfrm>
        </p:spPr>
      </p:pic>
      <p:sp>
        <p:nvSpPr>
          <p:cNvPr id="6" name="TextBox 5"/>
          <p:cNvSpPr txBox="1"/>
          <p:nvPr/>
        </p:nvSpPr>
        <p:spPr>
          <a:xfrm>
            <a:off x="7113722" y="8250016"/>
            <a:ext cx="568787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Time Remaining: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5 </a:t>
            </a:r>
            <a:r>
              <a:rPr kumimoji="0" lang="en-US" sz="36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mins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9156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strike="sngStrike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424265015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Style a Sample Page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18253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will project a sample page on the board.</a:t>
            </a:r>
          </a:p>
          <a:p>
            <a:r>
              <a:rPr lang="en-US" dirty="0" smtClean="0"/>
              <a:t>Your goal, in teams of three, is to replicate the page </a:t>
            </a:r>
            <a:r>
              <a:rPr lang="en-US" i="1" dirty="0" smtClean="0"/>
              <a:t>as closely as possible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will give you a list of the properties that you must use.</a:t>
            </a:r>
          </a:p>
          <a:p>
            <a:r>
              <a:rPr lang="en-US" dirty="0" smtClean="0"/>
              <a:t>You have 30 minutes, followed by 10 minutes to present.</a:t>
            </a:r>
          </a:p>
        </p:txBody>
      </p:sp>
    </p:spTree>
    <p:extLst>
      <p:ext uri="{BB962C8B-B14F-4D97-AF65-F5344CB8AC3E}">
        <p14:creationId xmlns:p14="http://schemas.microsoft.com/office/powerpoint/2010/main" val="8602540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4420375" cy="62865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Selectors: </a:t>
            </a:r>
            <a:br>
              <a:rPr lang="en-US" dirty="0" smtClean="0"/>
            </a:br>
            <a:r>
              <a:rPr lang="en-US" dirty="0" smtClean="0"/>
              <a:t>body{} </a:t>
            </a:r>
            <a:br>
              <a:rPr lang="en-US" dirty="0" smtClean="0"/>
            </a:br>
            <a:r>
              <a:rPr lang="en-US" dirty="0" smtClean="0"/>
              <a:t>h1, h2, h3, a {}</a:t>
            </a:r>
            <a:br>
              <a:rPr lang="en-US" dirty="0" smtClean="0"/>
            </a:br>
            <a:r>
              <a:rPr lang="en-US" dirty="0" smtClean="0"/>
              <a:t>h1{}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h2{}</a:t>
            </a:r>
            <a:br>
              <a:rPr lang="en-US" dirty="0" smtClean="0"/>
            </a:br>
            <a:r>
              <a:rPr lang="en-US" dirty="0" smtClean="0"/>
              <a:t>h3{}</a:t>
            </a:r>
            <a:br>
              <a:rPr lang="en-US" dirty="0" smtClean="0"/>
            </a:br>
            <a:r>
              <a:rPr lang="en-US" dirty="0" smtClean="0"/>
              <a:t>p{}</a:t>
            </a:r>
            <a:br>
              <a:rPr lang="en-US" dirty="0" smtClean="0"/>
            </a:br>
            <a:r>
              <a:rPr lang="en-US" dirty="0" err="1" smtClean="0"/>
              <a:t>p.intro:first-line</a:t>
            </a:r>
            <a:r>
              <a:rPr lang="en-US" dirty="0" smtClean="0"/>
              <a:t>{}</a:t>
            </a:r>
            <a:br>
              <a:rPr lang="en-US" dirty="0" smtClean="0"/>
            </a:br>
            <a:r>
              <a:rPr lang="en-US" dirty="0" smtClean="0"/>
              <a:t>.credits{}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a{}</a:t>
            </a:r>
            <a:br>
              <a:rPr lang="en-US" dirty="0" smtClean="0"/>
            </a:br>
            <a:r>
              <a:rPr lang="en-US" dirty="0" err="1" smtClean="0"/>
              <a:t>a:hover</a:t>
            </a:r>
            <a:r>
              <a:rPr lang="en-US" dirty="0" smtClean="0"/>
              <a:t>{}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5592675" y="2590800"/>
            <a:ext cx="5574115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55000" lnSpcReduction="2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lang="en-US" dirty="0" smtClean="0"/>
              <a:t>Declarations:</a:t>
            </a:r>
            <a:br>
              <a:rPr lang="en-US" dirty="0" smtClean="0"/>
            </a:br>
            <a:r>
              <a:rPr lang="en-US" dirty="0"/>
              <a:t>color: #0088dd;</a:t>
            </a:r>
            <a:br>
              <a:rPr lang="en-US" dirty="0"/>
            </a:br>
            <a:r>
              <a:rPr lang="en-US" dirty="0"/>
              <a:t>color: #665544;</a:t>
            </a:r>
            <a:br>
              <a:rPr lang="en-US" dirty="0"/>
            </a:br>
            <a:r>
              <a:rPr lang="en-US" dirty="0" smtClean="0"/>
              <a:t>font-weight: normal;</a:t>
            </a:r>
            <a:br>
              <a:rPr lang="en-US" dirty="0" smtClean="0"/>
            </a:br>
            <a:r>
              <a:rPr lang="en-US" dirty="0" smtClean="0"/>
              <a:t>font-weight: bold;</a:t>
            </a:r>
            <a:br>
              <a:rPr lang="en-US" dirty="0" smtClean="0"/>
            </a:br>
            <a:r>
              <a:rPr lang="en-US" dirty="0" smtClean="0"/>
              <a:t>font-style: italic;</a:t>
            </a:r>
            <a:br>
              <a:rPr lang="en-US" dirty="0" smtClean="0"/>
            </a:br>
            <a:r>
              <a:rPr lang="en-US" dirty="0" smtClean="0"/>
              <a:t>margin: 0px;</a:t>
            </a:r>
            <a:br>
              <a:rPr lang="en-US" dirty="0" smtClean="0"/>
            </a:br>
            <a:r>
              <a:rPr lang="en-US" dirty="0" smtClean="0"/>
              <a:t>font-family: Georgia, Times, serif;</a:t>
            </a:r>
            <a:br>
              <a:rPr lang="en-US" dirty="0" smtClean="0"/>
            </a:br>
            <a:r>
              <a:rPr lang="en-US" dirty="0" smtClean="0"/>
              <a:t>font-family: “Gill Sans”, Arial, sans-serif;</a:t>
            </a:r>
            <a:br>
              <a:rPr lang="en-US" dirty="0" smtClean="0"/>
            </a:br>
            <a:r>
              <a:rPr lang="en-US" dirty="0" smtClean="0"/>
              <a:t>font-family: Arial, Verdana, sans-serif;</a:t>
            </a:r>
            <a:br>
              <a:rPr lang="en-US" dirty="0" smtClean="0"/>
            </a:br>
            <a:r>
              <a:rPr lang="en-US" dirty="0" smtClean="0"/>
              <a:t>font-size: 250%;</a:t>
            </a:r>
            <a:br>
              <a:rPr lang="en-US" dirty="0" smtClean="0"/>
            </a:br>
            <a:r>
              <a:rPr lang="en-US" dirty="0" smtClean="0"/>
              <a:t>font-size: 150%;</a:t>
            </a:r>
            <a:br>
              <a:rPr lang="en-US" dirty="0" smtClean="0"/>
            </a:br>
            <a:r>
              <a:rPr lang="en-US" dirty="0" smtClean="0"/>
              <a:t>font-size: 90%;</a:t>
            </a:r>
            <a:br>
              <a:rPr lang="en-US" dirty="0" smtClean="0"/>
            </a:br>
            <a:r>
              <a:rPr lang="en-US" dirty="0" smtClean="0"/>
              <a:t>text-align: right;</a:t>
            </a:r>
            <a:br>
              <a:rPr lang="en-US" dirty="0" smtClean="0"/>
            </a:br>
            <a:r>
              <a:rPr lang="en-US" dirty="0" smtClean="0"/>
              <a:t>text-transform: uppercase;</a:t>
            </a:r>
            <a:br>
              <a:rPr lang="en-US" dirty="0" smtClean="0"/>
            </a:br>
            <a:r>
              <a:rPr lang="en-US" dirty="0" smtClean="0"/>
              <a:t>letter-spacing: 0.2em;</a:t>
            </a:r>
            <a:br>
              <a:rPr lang="en-US" dirty="0" smtClean="0"/>
            </a:br>
            <a:r>
              <a:rPr lang="en-US" dirty="0" smtClean="0"/>
              <a:t>line-height: 1.4em;</a:t>
            </a:r>
            <a:br>
              <a:rPr lang="en-US" dirty="0" smtClean="0"/>
            </a:br>
            <a:r>
              <a:rPr lang="en-US" dirty="0" smtClean="0"/>
              <a:t>text-shadow: 2px 2px 3px #666666;</a:t>
            </a:r>
            <a:br>
              <a:rPr lang="en-US" dirty="0" smtClean="0"/>
            </a:br>
            <a:r>
              <a:rPr lang="en-US" dirty="0" smtClean="0"/>
              <a:t>text-decoration: none;</a:t>
            </a:r>
            <a:br>
              <a:rPr lang="en-US" dirty="0" smtClean="0"/>
            </a:br>
            <a:r>
              <a:rPr lang="en-US" dirty="0" smtClean="0"/>
              <a:t>text-decoration: underline; </a:t>
            </a:r>
            <a:br>
              <a:rPr lang="en-US" dirty="0" smtClean="0"/>
            </a:br>
            <a:r>
              <a:rPr lang="en-US" dirty="0" smtClean="0"/>
              <a:t>padding</a:t>
            </a:r>
            <a:r>
              <a:rPr lang="en-US" dirty="0"/>
              <a:t>: </a:t>
            </a:r>
            <a:r>
              <a:rPr lang="en-US" dirty="0" smtClean="0"/>
              <a:t>20px;</a:t>
            </a:r>
            <a:br>
              <a:rPr lang="en-US" dirty="0" smtClean="0"/>
            </a:br>
            <a:r>
              <a:rPr lang="en-US" dirty="0" smtClean="0"/>
              <a:t>padding-bottom: 10px;</a:t>
            </a:r>
          </a:p>
        </p:txBody>
      </p:sp>
    </p:spTree>
    <p:extLst>
      <p:ext uri="{BB962C8B-B14F-4D97-AF65-F5344CB8AC3E}">
        <p14:creationId xmlns:p14="http://schemas.microsoft.com/office/powerpoint/2010/main" val="19324607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4746" y="2014780"/>
            <a:ext cx="9174997" cy="60133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/>
              <a:t>f</a:t>
            </a:r>
            <a:r>
              <a:rPr lang="en-US" sz="4400" dirty="0" smtClean="0"/>
              <a:t>inally{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 smtClean="0"/>
              <a:t>	</a:t>
            </a:r>
            <a:r>
              <a:rPr lang="en-US" sz="4400" dirty="0" err="1" smtClean="0"/>
              <a:t>talkAboutWhatWe’veLearned</a:t>
            </a:r>
            <a:r>
              <a:rPr lang="en-US" sz="4400" dirty="0" smtClean="0"/>
              <a:t>();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effectLst/>
                <a:uFillTx/>
                <a:sym typeface="Helvetica Ligh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90515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We’re Done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26559" y="8281892"/>
            <a:ext cx="746329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At least… by our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definition of done.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799"/>
            <a:ext cx="11099800" cy="4993341"/>
          </a:xfrm>
        </p:spPr>
        <p:txBody>
          <a:bodyPr anchor="t">
            <a:normAutofit/>
          </a:bodyPr>
          <a:lstStyle/>
          <a:p>
            <a:r>
              <a:rPr lang="en-US" strike="sngStrike" dirty="0"/>
              <a:t>Block &amp; Inline Elements</a:t>
            </a:r>
          </a:p>
          <a:p>
            <a:r>
              <a:rPr lang="en-US" strike="sngStrike" dirty="0"/>
              <a:t>About CSS</a:t>
            </a:r>
          </a:p>
          <a:p>
            <a:r>
              <a:rPr lang="en-US" strike="sngStrike" dirty="0"/>
              <a:t>CSS Style Precedence</a:t>
            </a:r>
          </a:p>
          <a:p>
            <a:r>
              <a:rPr lang="en-US" strike="sngStrike" dirty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37827480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Block &amp; Inline Elements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always look like they start on a new </a:t>
            </a:r>
            <a:r>
              <a:rPr lang="en-US" dirty="0" smtClean="0"/>
              <a:t>line are called block elements.</a:t>
            </a:r>
            <a:endParaRPr lang="en-US" dirty="0"/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h1&gt;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p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li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607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appear to continue on the same line are called inline elements.</a:t>
            </a:r>
          </a:p>
          <a:p>
            <a:r>
              <a:rPr lang="en-US" dirty="0" smtClean="0"/>
              <a:t>Examples: 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em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img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8324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We’ll look at two specific elements: div and span.</a:t>
            </a:r>
          </a:p>
        </p:txBody>
      </p:sp>
    </p:spTree>
    <p:extLst>
      <p:ext uri="{BB962C8B-B14F-4D97-AF65-F5344CB8AC3E}">
        <p14:creationId xmlns:p14="http://schemas.microsoft.com/office/powerpoint/2010/main" val="295954573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&lt;div&gt;&lt;/div&gt;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block element</a:t>
            </a:r>
          </a:p>
          <a:p>
            <a:r>
              <a:rPr lang="en-US" dirty="0"/>
              <a:t>a</a:t>
            </a:r>
            <a:r>
              <a:rPr lang="en-US" dirty="0" smtClean="0"/>
              <a:t>bbreviation for “division”</a:t>
            </a:r>
          </a:p>
          <a:p>
            <a:r>
              <a:rPr lang="en-US" dirty="0" smtClean="0"/>
              <a:t>Used to group elements together in a block-level “box”</a:t>
            </a:r>
          </a:p>
          <a:p>
            <a:r>
              <a:rPr lang="en-US" dirty="0" smtClean="0"/>
              <a:t>Separates information it encloses from everything else</a:t>
            </a:r>
          </a:p>
          <a:p>
            <a:r>
              <a:rPr lang="en-US" dirty="0" smtClean="0"/>
              <a:t>Might be used for header, or to separate contents logically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73151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JS Class" id="{0DF67A0E-C290-B746-8CD6-1FCFB40FA6A0}" vid="{C5629D44-6B02-554F-9ED3-AE3028495284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25034</TotalTime>
  <Words>1676</Words>
  <Application>Microsoft Macintosh PowerPoint</Application>
  <PresentationFormat>Custom</PresentationFormat>
  <Paragraphs>198</Paragraphs>
  <Slides>47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Black</vt:lpstr>
      <vt:lpstr>Day 4 (MM/DD/YYYY)</vt:lpstr>
      <vt:lpstr>Welcome!</vt:lpstr>
      <vt:lpstr>Standup</vt:lpstr>
      <vt:lpstr>try{whatDoYouRemember();}</vt:lpstr>
      <vt:lpstr>Block &amp; Inline Elements</vt:lpstr>
      <vt:lpstr>Block Elements</vt:lpstr>
      <vt:lpstr>Inline Elements</vt:lpstr>
      <vt:lpstr>Block &amp; Inline Elements</vt:lpstr>
      <vt:lpstr>&lt;div&gt;&lt;/div&gt;</vt:lpstr>
      <vt:lpstr>&lt;span&gt;&lt;/span&gt;</vt:lpstr>
      <vt:lpstr>try{useDiv();}</vt:lpstr>
      <vt:lpstr>try{useDiv();}</vt:lpstr>
      <vt:lpstr>try{useSpan();}</vt:lpstr>
      <vt:lpstr>try{useSpan();}</vt:lpstr>
      <vt:lpstr>try{useCss();}</vt:lpstr>
      <vt:lpstr>try{useCss();}</vt:lpstr>
      <vt:lpstr>try{useCss();}</vt:lpstr>
      <vt:lpstr>try{useCss();}</vt:lpstr>
      <vt:lpstr>Block &amp; Inline Elements</vt:lpstr>
      <vt:lpstr>Huddle</vt:lpstr>
      <vt:lpstr>About CSS</vt:lpstr>
      <vt:lpstr>CSS</vt:lpstr>
      <vt:lpstr>CSS</vt:lpstr>
      <vt:lpstr>CSS</vt:lpstr>
      <vt:lpstr>CSS</vt:lpstr>
      <vt:lpstr>CSS</vt:lpstr>
      <vt:lpstr>CSS Rules</vt:lpstr>
      <vt:lpstr>CSS Rules</vt:lpstr>
      <vt:lpstr>CSS Rules</vt:lpstr>
      <vt:lpstr>CSS Rules</vt:lpstr>
      <vt:lpstr>PowerPoint Presentation</vt:lpstr>
      <vt:lpstr>Huddle</vt:lpstr>
      <vt:lpstr>CSS Style Precedence</vt:lpstr>
      <vt:lpstr>CSS Style Precedence</vt:lpstr>
      <vt:lpstr>try{teachTheClass();}</vt:lpstr>
      <vt:lpstr>try{teachTheClass();}</vt:lpstr>
      <vt:lpstr>try{teachTheClass();}</vt:lpstr>
      <vt:lpstr>try{teachTheClass();}</vt:lpstr>
      <vt:lpstr>try{teachTheClass();}</vt:lpstr>
      <vt:lpstr>try{teachTheClass();}</vt:lpstr>
      <vt:lpstr>PowerPoint Presentation</vt:lpstr>
      <vt:lpstr>Huddle</vt:lpstr>
      <vt:lpstr>Style a Sample Page</vt:lpstr>
      <vt:lpstr>try{styleSamplePage();}</vt:lpstr>
      <vt:lpstr>try{styleSamplePage();}</vt:lpstr>
      <vt:lpstr>PowerPoint Presentation</vt:lpstr>
      <vt:lpstr>Now We’re Done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 (MM/DD/YYYY)</dc:title>
  <cp:lastModifiedBy>Kyle Ofori</cp:lastModifiedBy>
  <cp:revision>108</cp:revision>
  <dcterms:modified xsi:type="dcterms:W3CDTF">2016-01-26T21:24:37Z</dcterms:modified>
</cp:coreProperties>
</file>